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80" r:id="rId3"/>
    <p:sldId id="284" r:id="rId4"/>
    <p:sldId id="283" r:id="rId5"/>
    <p:sldId id="285" r:id="rId6"/>
    <p:sldId id="289" r:id="rId7"/>
    <p:sldId id="288" r:id="rId8"/>
    <p:sldId id="286" r:id="rId9"/>
    <p:sldId id="287" r:id="rId10"/>
    <p:sldId id="290" r:id="rId11"/>
    <p:sldId id="291" r:id="rId12"/>
    <p:sldId id="278" r:id="rId13"/>
    <p:sldId id="282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amsus stilius1 – paryškinima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Šviesus stilius 3 – paryškinima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Šviesus stilius 3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inis stilius 1 – paryškinima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Šviesus stilius 3 – paryškinimas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Šviesus stilius 3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Tamsus stilius 2 – paryškinimas 3/paryškinima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Šviesus stilius 2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56"/>
    <p:restoredTop sz="94710"/>
  </p:normalViewPr>
  <p:slideViewPr>
    <p:cSldViewPr snapToGrid="0" snapToObjects="1">
      <p:cViewPr varScale="1">
        <p:scale>
          <a:sx n="107" d="100"/>
          <a:sy n="107" d="100"/>
        </p:scale>
        <p:origin x="-522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BBCC288-EFD4-8148-AB95-60FE378F0A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Tema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720EC72-3BCB-A145-93EF-5460E1CD2C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B6112-6BBF-3648-945F-7AFB0FF82A7A}" type="datetimeFigureOut">
              <a:rPr lang="x-none" smtClean="0"/>
              <a:t>2022-05-12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1F33C6-2B8B-C34F-B68F-B0948F6DE4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75B148-5D9A-1B4B-AB1A-E3809BDEE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7431-2A35-4140-8925-F1D27F8A623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2851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Tema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C6B7-FF69-1849-AB17-C9ACE6166EFD}" type="datetimeFigureOut">
              <a:rPr lang="x-none" smtClean="0"/>
              <a:t>2022-05-12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85A1-8BEB-C540-BB53-25CF4B6740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0817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85A1-8BEB-C540-BB53-25CF4B674075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538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993B1-6505-C848-A1A0-FF85E29E82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09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Pavadnimas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574591-474C-8645-8EF9-7BACFCC976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0058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sssss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EC4D429-C6C5-C445-B6C0-91013E376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48" y="623324"/>
            <a:ext cx="3189504" cy="1019551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C963D6E-563B-EC41-9E2E-D4521953E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pPr/>
              <a:t>2022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4352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8C89336-0DC5-F94E-81C9-8E36A9923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61939">
            <a:off x="2588205" y="81756"/>
            <a:ext cx="7462554" cy="510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86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2751098-9948-794D-AC13-8C71F6692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A64FCBB-068E-BC4D-8851-9EBA73D1F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9514" y="108849"/>
            <a:ext cx="6266744" cy="6640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0357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566E129-4330-F841-A5A3-D9DD8338A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1949" y="704533"/>
            <a:ext cx="7462554" cy="5105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8B642D-9D54-A443-B925-C3AB4A1650C5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FCB4BB7-011B-6F4C-BF50-C63264A7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8F1B5CC6-3C93-1647-871B-042605EB3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130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D70067-4AA8-C942-979E-D0EAE65F2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7301" y="390006"/>
            <a:ext cx="4368568" cy="64679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079AA7-972D-3E43-9403-40AAA6EBAF4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4109283-E3E4-874E-9B13-255949BA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2671EB44-2B27-6F4F-BD4E-F9399E34B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2628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767A15-6724-1443-8306-EEE0F199B5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1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Tema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4359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E65733-E0CF-FA4F-9969-2ED4572B2B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8DB32FA-E634-A249-AF39-448846BE3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3692" y="677505"/>
            <a:ext cx="6386796" cy="59979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3C73A095-27D5-6044-BAB6-A9133D73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BECA975E-18B6-854A-8EB5-189A9F9A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2564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CEC7769-AFB4-1249-9975-9C7D0DA3C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6305" y="365125"/>
            <a:ext cx="4424095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84151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B41E28D-9905-5343-9F66-FF1CEB550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0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254631-42DE-1143-96CA-E7B2B0F91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C9CEC0-E3DA-1B42-8B73-78EFB964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/>
              <a:t>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5EE9C5-C98C-F842-A512-6BF8DF9BF36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56DF4DE2-C925-5D47-A080-496FD00C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39107E-0BC5-C74B-950E-5FC46A6BB4E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A3712C-19A7-A046-853D-2DA07D719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040" y="519088"/>
            <a:ext cx="5470452" cy="597378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C5D05F30-811E-2140-940C-DD351FB0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BD20EF4C-AE13-3343-AB7D-5EAED1615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1764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09FDC1-33A6-CF4C-A828-A2F734D35CD1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879B17-4814-A541-9B51-1A8B3F560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3223" y="544010"/>
            <a:ext cx="5822989" cy="53648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644B0A8-FC19-1242-98D6-17E63FFB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574EFDD3-B37D-4640-8C9C-522158E3B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83781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5F61A5E-BB00-8343-A39C-A2250F52B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3664" y="480033"/>
            <a:ext cx="5841019" cy="6195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50291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DDC024F5-60E5-B048-8CD0-A7CDF6B69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1747382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07E34206-C4AF-594B-B530-B87222574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108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8DAB70D1-CB0C-CF43-8C3C-153CFBB58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941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C438C68-27F4-7C40-87C7-C8C8A167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59676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0A5180-9116-664F-AC16-FE4A7731E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2" y="1747382"/>
            <a:ext cx="5396828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6F9CE5-457A-3B4F-8FE3-378D8B53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747381"/>
            <a:ext cx="5735256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D4E865-3E99-D646-BDF3-62D774DBC72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583E6F25-91E3-CD45-8FBE-3E767612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45604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412-0944-CE45-B089-4611B808A45D}" type="datetimeyyyy">
              <a:rPr lang="en-US" smtClean="0"/>
              <a:t>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E6298E-6D26-C343-B57F-0080A785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100CDBB-7081-7A41-B48A-10AF7F72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53B1B3-419F-6745-A2B0-0050FFE4B474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1904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s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5647C3-6613-1E4E-82D2-A5B31C61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2D8-01C0-4743-9CB2-C48EABDE0B68}" type="datetimeyyyy">
              <a:rPr lang="en-US" smtClean="0"/>
              <a:t>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2598972-96E3-D143-A02C-7CB47311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5BDDF-FE3A-B943-87C4-5C2D19C6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DF983B-7ED4-5B45-A9D2-6C5209DD3BAA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1403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B2D40E-5028-E84E-ADB6-18EA5BBD3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1512" y="1747837"/>
            <a:ext cx="10932288" cy="442912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 err="1"/>
              <a:t>ifth</a:t>
            </a:r>
            <a:r>
              <a:rPr lang="en-GB" dirty="0"/>
              <a:t>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EB3C6B-29A9-924F-BDDE-AF9DE696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76C-AD56-E442-A199-3F068A85E6A8}" type="datetimeyyyy">
              <a:rPr lang="en-US" smtClean="0"/>
              <a:t>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96984D-03BE-7A4A-8BF6-F2D3CDAA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20F485-BD76-7B4C-B2ED-C9A4817C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A548536-4310-7247-B1CC-01D33F37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093228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6763BD-1C05-3240-A9C9-AA59F7C09B49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450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28469C-0306-9140-8CC9-4DA3D9551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1CF266-C9FB-2341-9D8F-46498EA8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B5AA5B-87AD-F443-BF8A-946D0BA8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D6D7-A9AC-694B-A9C3-919F7AC9599C}" type="datetimeyyyy">
              <a:rPr lang="en-US" smtClean="0"/>
              <a:t>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2F0310-B4F0-0043-9361-E32B8AE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EE9F85-8DED-C949-8D4F-24246CAB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6A4B3E0-BE7B-9949-A686-8E2C4FE580E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5503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3F15F0-9852-7549-BF03-70C55F621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2" y="1747837"/>
            <a:ext cx="10932288" cy="44291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2BCD29-724A-D84E-B1DC-E2E96F6F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CB9-820D-4A44-814F-CC2269C342E4}" type="datetimeyyyy">
              <a:rPr lang="en-US" smtClean="0"/>
              <a:t>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DD201-7045-F345-ADA2-49D422B9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4AD794-F81A-A942-9ADA-694CBB90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D2573A-497E-A745-9EF2-0565C4D79BB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3D85E92-074F-B647-9BDA-10E2D5F9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8050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094D013-176D-4F44-8F3C-F396C29E5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/>
              <a:t>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B0C18B-D541-5446-8736-D5B0A0A5FA7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AACEE48-8E0E-F246-9199-FCBFEE0B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2194EDF5-AA50-CB4C-8C52-EAA9211F3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156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2BE53688-0B05-7742-9A77-3E5F79922D89}"/>
              </a:ext>
            </a:extLst>
          </p:cNvPr>
          <p:cNvSpPr txBox="1">
            <a:spLocks/>
          </p:cNvSpPr>
          <p:nvPr userDrawn="1"/>
        </p:nvSpPr>
        <p:spPr>
          <a:xfrm>
            <a:off x="1524000" y="3589711"/>
            <a:ext cx="9144000" cy="101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en-GB" dirty="0" err="1"/>
              <a:t>Dėkojame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36602C-7CF1-9948-AEC7-4E86E483B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49" y="623324"/>
            <a:ext cx="3187155" cy="101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4C7740A-A3E5-2F40-BF5E-B5B06AC19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058" y="2513721"/>
            <a:ext cx="975884" cy="4716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94902E5D-5F97-1947-B2B1-3D6B08750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pPr/>
              <a:t>2022</a:t>
            </a:fld>
            <a:endParaRPr lang="x-none" dirty="0"/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AFA3FE98-1EBE-FD4C-8A3E-4C09A7C435E5}"/>
              </a:ext>
            </a:extLst>
          </p:cNvPr>
          <p:cNvSpPr txBox="1">
            <a:spLocks/>
          </p:cNvSpPr>
          <p:nvPr userDrawn="1"/>
        </p:nvSpPr>
        <p:spPr>
          <a:xfrm>
            <a:off x="1524000" y="468712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savivaldybe@post.rokiskis.lt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2219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5D8085-E781-6849-9B9C-E5FCF6BB5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3D760A-04F1-DB4A-B8B0-35D28779C216}" type="datetimeyyyy">
              <a:rPr lang="en-US" smtClean="0"/>
              <a:pPr/>
              <a:t>2022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168A30-BB0B-EF49-98AB-A013D175952D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1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chemeClr val="bg1"/>
              </a:solidFill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729CDFD-19D8-2043-B3BD-A60AF56C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4E9116D8-54B3-404A-AD73-E56A13D15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66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Tema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6155134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6163896" cy="4062672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681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5DC379A6-60E5-874A-ACE1-7298E62E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36270CD4-0488-A54A-8A7B-DE70E6A14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9ABFCCF-6942-E14A-BAE9-D133FC9B6AC4}"/>
              </a:ext>
            </a:extLst>
          </p:cNvPr>
          <p:cNvSpPr txBox="1"/>
          <p:nvPr userDrawn="1"/>
        </p:nvSpPr>
        <p:spPr>
          <a:xfrm>
            <a:off x="9520497" y="44062"/>
            <a:ext cx="2676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62DED5DF-12FE-884C-87FC-BD5D662B8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7710" y="365124"/>
            <a:ext cx="7353750" cy="6127749"/>
          </a:xfrm>
          <a:ln w="6350"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650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4016" y="1747838"/>
            <a:ext cx="5747444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8AC4B99-2E47-BF46-BE38-14697C3B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DA5B82A9-0D3F-7D4F-945B-A1AEE0E46A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1512" y="1747837"/>
            <a:ext cx="5559666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114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275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43A06B36-E33E-7E4A-9B9F-318AD8F251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108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18" name="Picture Placeholder 7">
            <a:extLst>
              <a:ext uri="{FF2B5EF4-FFF2-40B4-BE49-F238E27FC236}">
                <a16:creationId xmlns="" xmlns:a16="http://schemas.microsoft.com/office/drawing/2014/main" id="{2152CF5E-3F8D-314F-AEA8-24B73D2A52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941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221D297-715A-E14C-8202-2588E074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3965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E2B530-5EB1-744F-9DF4-F6E263841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6374" y="1577871"/>
            <a:ext cx="975884" cy="4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B106021-8F33-8344-B6B4-02DCE67C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F173B2-1E72-EC40-885B-31B6744B6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23B740-B259-4C4E-B173-477DC1FA7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t>2022</a:t>
            </a:fld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913586-84D6-1B44-BD52-6A3AAB2AF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r>
              <a:rPr lang="en-GB"/>
              <a:t>Tema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1E91F0-E7C1-DA4B-8FE5-308035E3D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70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1" r:id="rId3"/>
    <p:sldLayoutId id="2147483662" r:id="rId4"/>
    <p:sldLayoutId id="2147483688" r:id="rId5"/>
    <p:sldLayoutId id="2147483681" r:id="rId6"/>
    <p:sldLayoutId id="2147483684" r:id="rId7"/>
    <p:sldLayoutId id="2147483683" r:id="rId8"/>
    <p:sldLayoutId id="2147483675" r:id="rId9"/>
    <p:sldLayoutId id="2147483682" r:id="rId10"/>
    <p:sldLayoutId id="2147483665" r:id="rId11"/>
    <p:sldLayoutId id="2147483687" r:id="rId12"/>
    <p:sldLayoutId id="2147483664" r:id="rId13"/>
    <p:sldLayoutId id="2147483666" r:id="rId14"/>
    <p:sldLayoutId id="2147483686" r:id="rId15"/>
    <p:sldLayoutId id="2147483667" r:id="rId16"/>
    <p:sldLayoutId id="2147483672" r:id="rId17"/>
    <p:sldLayoutId id="2147483673" r:id="rId18"/>
    <p:sldLayoutId id="2147483685" r:id="rId19"/>
    <p:sldLayoutId id="2147483670" r:id="rId20"/>
    <p:sldLayoutId id="2147483671" r:id="rId21"/>
    <p:sldLayoutId id="2147483669" r:id="rId22"/>
    <p:sldLayoutId id="2147483674" r:id="rId23"/>
    <p:sldLayoutId id="2147483676" r:id="rId24"/>
    <p:sldLayoutId id="2147483677" r:id="rId25"/>
    <p:sldLayoutId id="2147483655" r:id="rId26"/>
    <p:sldLayoutId id="2147483678" r:id="rId27"/>
    <p:sldLayoutId id="2147483679" r:id="rId28"/>
    <p:sldLayoutId id="2147483650" r:id="rId29"/>
    <p:sldLayoutId id="214748368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ntipol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35730AB-7030-D04D-B198-A675508CAC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2022</a:t>
            </a:fld>
            <a:endParaRPr lang="x-non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942339" cy="689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ntrinis pavadinimas 6"/>
          <p:cNvSpPr>
            <a:spLocks noGrp="1"/>
          </p:cNvSpPr>
          <p:nvPr>
            <p:ph type="subTitle" idx="1"/>
          </p:nvPr>
        </p:nvSpPr>
        <p:spPr>
          <a:xfrm>
            <a:off x="8706035" y="6455023"/>
            <a:ext cx="1905740" cy="402977"/>
          </a:xfrm>
        </p:spPr>
        <p:txBody>
          <a:bodyPr/>
          <a:lstStyle/>
          <a:p>
            <a:r>
              <a:rPr lang="lt-LT" dirty="0" smtClean="0"/>
              <a:t>2022</a:t>
            </a:r>
            <a:endParaRPr lang="lt-LT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38" y="4796599"/>
            <a:ext cx="5249662" cy="161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1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 dirty="0">
                <a:latin typeface="+mj-lt"/>
                <a:cs typeface="Times New Roman" panose="02020603050405020304" pitchFamily="18" charset="0"/>
              </a:rPr>
              <a:t>Rajono infrastruktūros objektų priežiūros, plėtros ir modernizavimo programa Nr. 5</a:t>
            </a:r>
            <a:endParaRPr lang="lt-LT" dirty="0">
              <a:latin typeface="+mj-lt"/>
            </a:endParaRPr>
          </a:p>
        </p:txBody>
      </p:sp>
      <p:graphicFrame>
        <p:nvGraphicFramePr>
          <p:cNvPr id="8" name="Lentelė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06190"/>
              </p:ext>
            </p:extLst>
          </p:nvPr>
        </p:nvGraphicFramePr>
        <p:xfrm>
          <a:off x="621435" y="5592932"/>
          <a:ext cx="10427002" cy="816746"/>
        </p:xfrm>
        <a:graphic>
          <a:graphicData uri="http://schemas.openxmlformats.org/drawingml/2006/table">
            <a:tbl>
              <a:tblPr firstRow="1" firstCol="1" bandRow="1"/>
              <a:tblGrid>
                <a:gridCol w="2110784"/>
                <a:gridCol w="2206697"/>
                <a:gridCol w="2172082"/>
                <a:gridCol w="1688195"/>
                <a:gridCol w="2249244"/>
              </a:tblGrid>
              <a:tr h="416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Viso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priemonių programoje   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Iš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jų įvykdyta ≥100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Iš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jų įvykdyta </a:t>
                      </a:r>
                      <a:r>
                        <a:rPr lang="lt-LT" sz="1050" b="1" dirty="0">
                          <a:solidFill>
                            <a:srgbClr val="4D5156"/>
                          </a:solidFill>
                          <a:effectLst/>
                          <a:latin typeface="Calibri"/>
                          <a:ea typeface="Times New Roman"/>
                        </a:rPr>
                        <a:t>&lt;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100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Neįvykdyta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(0 proc.)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Priemonių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įvykdymo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Calibri"/>
                          <a:ea typeface="Times New Roman"/>
                        </a:rPr>
                        <a:t>29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21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Calibri"/>
                          <a:ea typeface="Times New Roman"/>
                        </a:rPr>
                        <a:t>7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1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Calibri"/>
                          <a:ea typeface="Times New Roman"/>
                        </a:rPr>
                        <a:t>96,6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1435" y="1699177"/>
            <a:ext cx="3311373" cy="230832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lt-LT" b="1" dirty="0" smtClean="0"/>
              <a:t>Efekto vertinimo kriterijus</a:t>
            </a:r>
          </a:p>
          <a:p>
            <a:r>
              <a:rPr lang="lt-LT" dirty="0"/>
              <a:t>Statinių priežiūrai, rekonstrukcijai ir plėtrai numatomų skirti lėšų pokytis (lyginant su ankstesniais metais), proc</a:t>
            </a:r>
            <a:r>
              <a:rPr lang="lt-LT" dirty="0" smtClean="0"/>
              <a:t>.</a:t>
            </a:r>
          </a:p>
          <a:p>
            <a:r>
              <a:rPr lang="lt-LT" dirty="0" smtClean="0">
                <a:solidFill>
                  <a:srgbClr val="3333FF"/>
                </a:solidFill>
              </a:rPr>
              <a:t>Planas – 1 proc</a:t>
            </a:r>
            <a:r>
              <a:rPr lang="lt-LT" dirty="0">
                <a:solidFill>
                  <a:srgbClr val="3333FF"/>
                </a:solidFill>
              </a:rPr>
              <a:t>.</a:t>
            </a:r>
            <a:endParaRPr lang="lt-LT" dirty="0" smtClean="0">
              <a:solidFill>
                <a:srgbClr val="3333FF"/>
              </a:solidFill>
            </a:endParaRPr>
          </a:p>
          <a:p>
            <a:r>
              <a:rPr lang="lt-LT" dirty="0" smtClean="0">
                <a:solidFill>
                  <a:srgbClr val="3333FF"/>
                </a:solidFill>
              </a:rPr>
              <a:t>Faktas – </a:t>
            </a:r>
            <a:r>
              <a:rPr lang="lt-LT" dirty="0" smtClean="0">
                <a:solidFill>
                  <a:srgbClr val="3333FF"/>
                </a:solidFill>
              </a:rPr>
              <a:t>18,1 </a:t>
            </a:r>
            <a:r>
              <a:rPr lang="lt-LT" dirty="0" smtClean="0">
                <a:solidFill>
                  <a:srgbClr val="3333FF"/>
                </a:solidFill>
              </a:rPr>
              <a:t>proc.</a:t>
            </a:r>
            <a:endParaRPr lang="lt-LT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4647" y="1699177"/>
            <a:ext cx="3551070" cy="36933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lt-LT" b="1" dirty="0" smtClean="0"/>
              <a:t>Rezultato vertinimo kriterijus</a:t>
            </a:r>
          </a:p>
          <a:p>
            <a:r>
              <a:rPr lang="lt-LT" dirty="0" smtClean="0"/>
              <a:t>1</a:t>
            </a:r>
            <a:r>
              <a:rPr lang="lt-LT" dirty="0"/>
              <a:t>. Įgyvendintų viešosios aplinkos ir objektų plėtros, atnaujinimo ir pritaikymo visuomenės poreikiams projektų skaičius, vnt.</a:t>
            </a:r>
          </a:p>
          <a:p>
            <a:r>
              <a:rPr lang="lt-LT" dirty="0">
                <a:solidFill>
                  <a:srgbClr val="3333FF"/>
                </a:solidFill>
              </a:rPr>
              <a:t>Planas – 3 vnt.</a:t>
            </a:r>
          </a:p>
          <a:p>
            <a:r>
              <a:rPr lang="lt-LT" dirty="0">
                <a:solidFill>
                  <a:srgbClr val="3333FF"/>
                </a:solidFill>
              </a:rPr>
              <a:t>Faktas – 3 vnt.</a:t>
            </a:r>
          </a:p>
          <a:p>
            <a:r>
              <a:rPr lang="lt-LT" dirty="0"/>
              <a:t>2. Parengtų teritorijų planavimo dokumentų skaičiaus pokytis (lyginant su ankstesniais metais), proc.</a:t>
            </a:r>
          </a:p>
          <a:p>
            <a:r>
              <a:rPr lang="lt-LT" dirty="0">
                <a:solidFill>
                  <a:srgbClr val="3333FF"/>
                </a:solidFill>
              </a:rPr>
              <a:t>Planas – 0 proc.</a:t>
            </a:r>
          </a:p>
          <a:p>
            <a:r>
              <a:rPr lang="lt-LT" dirty="0">
                <a:solidFill>
                  <a:srgbClr val="3333FF"/>
                </a:solidFill>
              </a:rPr>
              <a:t>Faktas – </a:t>
            </a:r>
            <a:r>
              <a:rPr lang="lt-LT" dirty="0" smtClean="0">
                <a:solidFill>
                  <a:srgbClr val="3333FF"/>
                </a:solidFill>
              </a:rPr>
              <a:t>2,8 </a:t>
            </a:r>
            <a:r>
              <a:rPr lang="lt-LT" dirty="0">
                <a:solidFill>
                  <a:srgbClr val="3333FF"/>
                </a:solidFill>
              </a:rPr>
              <a:t>proc.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22" y="1878167"/>
            <a:ext cx="3356654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8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>
          <a:xfrm>
            <a:off x="460166" y="365125"/>
            <a:ext cx="11409744" cy="1144588"/>
          </a:xfrm>
        </p:spPr>
        <p:txBody>
          <a:bodyPr/>
          <a:lstStyle/>
          <a:p>
            <a:pPr algn="ctr"/>
            <a:r>
              <a:rPr lang="lt-LT" sz="3200" dirty="0">
                <a:latin typeface="+mj-lt"/>
                <a:cs typeface="Times New Roman" panose="02020603050405020304" pitchFamily="18" charset="0"/>
              </a:rPr>
              <a:t>Kaimo plėtros, aplinkos apsaugos ir verslo skatinimo programa Nr. 6</a:t>
            </a:r>
            <a:endParaRPr lang="lt-LT" dirty="0">
              <a:latin typeface="+mj-lt"/>
            </a:endParaRPr>
          </a:p>
        </p:txBody>
      </p:sp>
      <p:graphicFrame>
        <p:nvGraphicFramePr>
          <p:cNvPr id="8" name="Lentelė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75687"/>
              </p:ext>
            </p:extLst>
          </p:nvPr>
        </p:nvGraphicFramePr>
        <p:xfrm>
          <a:off x="355104" y="5672830"/>
          <a:ext cx="10866267" cy="727969"/>
        </p:xfrm>
        <a:graphic>
          <a:graphicData uri="http://schemas.openxmlformats.org/drawingml/2006/table">
            <a:tbl>
              <a:tblPr firstRow="1" firstCol="1" bandRow="1"/>
              <a:tblGrid>
                <a:gridCol w="2199707"/>
                <a:gridCol w="2299659"/>
                <a:gridCol w="2263587"/>
                <a:gridCol w="1866031"/>
                <a:gridCol w="2237283"/>
              </a:tblGrid>
              <a:tr h="291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Viso priemonių programoje   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>
                          <a:effectLst/>
                          <a:latin typeface="Calibri"/>
                          <a:ea typeface="Times New Roman"/>
                        </a:rPr>
                        <a:t>Iš jų įvykdyta ≥100 proc.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>
                          <a:effectLst/>
                          <a:latin typeface="Calibri"/>
                          <a:ea typeface="Times New Roman"/>
                        </a:rPr>
                        <a:t>Iš jų įvykdyta </a:t>
                      </a:r>
                      <a:r>
                        <a:rPr lang="lt-LT" sz="1050" b="1">
                          <a:solidFill>
                            <a:srgbClr val="4D5156"/>
                          </a:solidFill>
                          <a:effectLst/>
                          <a:latin typeface="Calibri"/>
                          <a:ea typeface="Times New Roman"/>
                        </a:rPr>
                        <a:t>&lt;</a:t>
                      </a:r>
                      <a:r>
                        <a:rPr lang="lt-LT" sz="1200" b="1">
                          <a:effectLst/>
                          <a:latin typeface="Calibri"/>
                          <a:ea typeface="Times New Roman"/>
                        </a:rPr>
                        <a:t>100 proc.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>
                          <a:effectLst/>
                          <a:latin typeface="Calibri"/>
                          <a:ea typeface="Times New Roman"/>
                        </a:rPr>
                        <a:t>Neįvykdyta (0 proc.)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>
                          <a:effectLst/>
                          <a:latin typeface="Calibri"/>
                          <a:ea typeface="Times New Roman"/>
                        </a:rPr>
                        <a:t>Priemonių įvykdymo proc.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6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Calibri"/>
                          <a:ea typeface="Times New Roman"/>
                        </a:rPr>
                        <a:t>19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17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Calibri"/>
                          <a:ea typeface="Times New Roman"/>
                        </a:rPr>
                        <a:t>1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1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Calibri"/>
                          <a:ea typeface="Times New Roman"/>
                        </a:rPr>
                        <a:t>94,7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900" y="2303896"/>
            <a:ext cx="2530134" cy="253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5104" y="1699202"/>
            <a:ext cx="3311373" cy="160043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lt-LT" sz="1400" b="1" dirty="0" smtClean="0"/>
              <a:t>Efekto vertinimo kriterijus</a:t>
            </a:r>
          </a:p>
          <a:p>
            <a:r>
              <a:rPr lang="lt-LT" sz="1400" dirty="0"/>
              <a:t>Veikiančių ūkio subjektų, įskaitant žemės ūkio valdų skaičių, tenkančių 1000 gyventojų, pokytis  (lyginant su ankstesniais metais), proc</a:t>
            </a:r>
            <a:r>
              <a:rPr lang="lt-LT" sz="1400" dirty="0" smtClean="0"/>
              <a:t>.</a:t>
            </a:r>
          </a:p>
          <a:p>
            <a:r>
              <a:rPr lang="lt-LT" sz="1400" dirty="0" smtClean="0">
                <a:solidFill>
                  <a:srgbClr val="3333FF"/>
                </a:solidFill>
              </a:rPr>
              <a:t>Planas – 1 proc</a:t>
            </a:r>
            <a:r>
              <a:rPr lang="lt-LT" sz="1400" dirty="0">
                <a:solidFill>
                  <a:srgbClr val="3333FF"/>
                </a:solidFill>
              </a:rPr>
              <a:t>.</a:t>
            </a:r>
            <a:endParaRPr lang="lt-LT" sz="1400" dirty="0" smtClean="0">
              <a:solidFill>
                <a:srgbClr val="3333FF"/>
              </a:solidFill>
            </a:endParaRPr>
          </a:p>
          <a:p>
            <a:r>
              <a:rPr lang="lt-LT" sz="1400" dirty="0" smtClean="0">
                <a:solidFill>
                  <a:srgbClr val="3333FF"/>
                </a:solidFill>
              </a:rPr>
              <a:t>Faktas – 1,8 proc.</a:t>
            </a:r>
            <a:endParaRPr lang="lt-LT" sz="1400" dirty="0">
              <a:solidFill>
                <a:srgbClr val="33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30" y="1583792"/>
            <a:ext cx="5299969" cy="39703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lt-LT" sz="1400" b="1" dirty="0" smtClean="0"/>
              <a:t>Rezultato vertinimo kriterijus</a:t>
            </a:r>
          </a:p>
          <a:p>
            <a:r>
              <a:rPr lang="lt-LT" sz="1400" dirty="0" smtClean="0"/>
              <a:t>1. </a:t>
            </a:r>
            <a:r>
              <a:rPr lang="lt-LT" sz="1400" dirty="0"/>
              <a:t>Suremontuotų ir rekonstruotų griovių ilgio santykio su blogos būklės griovių ilgiu, pokytis (lyginant su ankstesniais metais), proc.</a:t>
            </a:r>
          </a:p>
          <a:p>
            <a:r>
              <a:rPr lang="lt-LT" sz="1400" dirty="0" smtClean="0">
                <a:solidFill>
                  <a:srgbClr val="3333FF"/>
                </a:solidFill>
              </a:rPr>
              <a:t>Planas – 2 proc.</a:t>
            </a:r>
          </a:p>
          <a:p>
            <a:r>
              <a:rPr lang="lt-LT" sz="1400" dirty="0" smtClean="0">
                <a:solidFill>
                  <a:srgbClr val="3333FF"/>
                </a:solidFill>
              </a:rPr>
              <a:t>Faktas – 178 proc.</a:t>
            </a:r>
          </a:p>
          <a:p>
            <a:r>
              <a:rPr lang="lt-LT" sz="1400" dirty="0" smtClean="0"/>
              <a:t>2. </a:t>
            </a:r>
            <a:r>
              <a:rPr lang="lt-LT" sz="1400" dirty="0"/>
              <a:t>Paramą gavusių SVV subjektų skaičiaus pokytis (lyginant su ankstesniais metais), proc</a:t>
            </a:r>
            <a:r>
              <a:rPr lang="lt-LT" sz="1400" dirty="0" smtClean="0"/>
              <a:t>.</a:t>
            </a:r>
          </a:p>
          <a:p>
            <a:r>
              <a:rPr lang="lt-LT" sz="1400" dirty="0" smtClean="0">
                <a:solidFill>
                  <a:srgbClr val="3333FF"/>
                </a:solidFill>
              </a:rPr>
              <a:t>Planas – 10 proc.</a:t>
            </a:r>
          </a:p>
          <a:p>
            <a:r>
              <a:rPr lang="lt-LT" sz="1400" dirty="0" smtClean="0">
                <a:solidFill>
                  <a:srgbClr val="3333FF"/>
                </a:solidFill>
              </a:rPr>
              <a:t>Faktas – 2,9 proc.</a:t>
            </a:r>
          </a:p>
          <a:p>
            <a:r>
              <a:rPr lang="lt-LT" sz="1400" dirty="0" smtClean="0"/>
              <a:t>3. </a:t>
            </a:r>
            <a:r>
              <a:rPr lang="lt-LT" sz="1400" dirty="0"/>
              <a:t>Paramą </a:t>
            </a:r>
            <a:r>
              <a:rPr lang="lt-LT" sz="1400" dirty="0" smtClean="0"/>
              <a:t>gavusių žemės </a:t>
            </a:r>
            <a:r>
              <a:rPr lang="lt-LT" sz="1400" dirty="0"/>
              <a:t>ūkio subjektų skaičiaus pokytis (lyginant su ankstesniais metais), proc</a:t>
            </a:r>
            <a:r>
              <a:rPr lang="lt-LT" sz="1400" dirty="0" smtClean="0"/>
              <a:t>.</a:t>
            </a:r>
          </a:p>
          <a:p>
            <a:r>
              <a:rPr lang="lt-LT" sz="1400" dirty="0" smtClean="0">
                <a:solidFill>
                  <a:srgbClr val="3333FF"/>
                </a:solidFill>
              </a:rPr>
              <a:t>Planas – 10 proc.</a:t>
            </a:r>
          </a:p>
          <a:p>
            <a:r>
              <a:rPr lang="lt-LT" sz="1400" dirty="0" smtClean="0">
                <a:solidFill>
                  <a:srgbClr val="3333FF"/>
                </a:solidFill>
              </a:rPr>
              <a:t>Faktas - -0,7 proc.</a:t>
            </a:r>
          </a:p>
          <a:p>
            <a:r>
              <a:rPr lang="lt-LT" sz="1400" dirty="0" smtClean="0"/>
              <a:t>4. </a:t>
            </a:r>
            <a:r>
              <a:rPr lang="lt-LT" sz="1400" dirty="0"/>
              <a:t>Aplinkos apsaugos rėmimo specialiajai programai įgyvendinti skiriamų lėšų pokytis, proc. (lyginant su ankstesniais metais).</a:t>
            </a:r>
          </a:p>
          <a:p>
            <a:r>
              <a:rPr lang="lt-LT" sz="1400" dirty="0" smtClean="0">
                <a:solidFill>
                  <a:srgbClr val="3333FF"/>
                </a:solidFill>
              </a:rPr>
              <a:t>Planas – 0 proc.</a:t>
            </a:r>
          </a:p>
          <a:p>
            <a:r>
              <a:rPr lang="lt-LT" sz="1400" dirty="0" smtClean="0">
                <a:solidFill>
                  <a:srgbClr val="3333FF"/>
                </a:solidFill>
              </a:rPr>
              <a:t>Faktas – 3,5 proc.</a:t>
            </a:r>
            <a:endParaRPr lang="lt-LT" sz="1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BE91A6B0-5A91-B246-8389-7F7412EF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046425"/>
          </a:xfrm>
        </p:spPr>
        <p:txBody>
          <a:bodyPr/>
          <a:lstStyle/>
          <a:p>
            <a:r>
              <a:rPr lang="lt-LT" dirty="0" smtClean="0"/>
              <a:t>Išvados</a:t>
            </a:r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A06E1EFF-BB24-3E40-9CC0-37E3889EE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49" y="1651248"/>
            <a:ext cx="6183360" cy="3870663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lt-LT" dirty="0"/>
              <a:t>2021 m. nevykdomų ar neįvykdytų priemonių  buvo visose programose. </a:t>
            </a:r>
            <a:endParaRPr lang="lt-LT" dirty="0" smtClean="0"/>
          </a:p>
          <a:p>
            <a:r>
              <a:rPr lang="lt-LT" dirty="0" smtClean="0"/>
              <a:t>Didžiausią </a:t>
            </a:r>
            <a:r>
              <a:rPr lang="lt-LT" dirty="0"/>
              <a:t>įtaką tam, kad nebuvo </a:t>
            </a:r>
            <a:r>
              <a:rPr lang="lt-LT" dirty="0" smtClean="0"/>
              <a:t>pasiekti planuoti rezultatai turėjo</a:t>
            </a:r>
            <a:r>
              <a:rPr lang="lt-LT" dirty="0"/>
              <a:t>: </a:t>
            </a:r>
            <a:endParaRPr lang="lt-LT" dirty="0" smtClean="0"/>
          </a:p>
          <a:p>
            <a:r>
              <a:rPr lang="lt-LT" dirty="0" smtClean="0"/>
              <a:t>COVID-19 </a:t>
            </a:r>
            <a:r>
              <a:rPr lang="lt-LT" dirty="0"/>
              <a:t>pandemijos metu paskelbtas karantinas (ekstremali situacija), dėl to buvo stabdomas kai kurių projektų įgyvendinimas bei neįvyko planuoti renginiai; </a:t>
            </a:r>
            <a:endParaRPr lang="lt-LT" dirty="0" smtClean="0"/>
          </a:p>
          <a:p>
            <a:r>
              <a:rPr lang="lt-LT" dirty="0" smtClean="0"/>
              <a:t>Dėl </a:t>
            </a:r>
            <a:r>
              <a:rPr lang="lt-LT" dirty="0"/>
              <a:t>statybinių medžiagų ir darbų kainų didėjimo išaugęs lėšų poreikis projektų įgyvendinimui; </a:t>
            </a:r>
          </a:p>
          <a:p>
            <a:r>
              <a:rPr lang="lt-LT" dirty="0" smtClean="0"/>
              <a:t>Žmogiškųjų </a:t>
            </a:r>
            <a:r>
              <a:rPr lang="lt-LT" dirty="0"/>
              <a:t>išteklių trūkumas kai kuriuose Savivaldybės administracijos padaliniuose dėl darbuotojų kaitos, nedarbingumo ir pan. </a:t>
            </a:r>
            <a:endParaRPr lang="lt-LT" dirty="0" smtClean="0"/>
          </a:p>
          <a:p>
            <a:endParaRPr 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11487705" y="0"/>
            <a:ext cx="7042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59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1BC5C63-8486-5646-B8A6-3443DBE2DD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1E0E2E-86A7-1740-9536-422DE669C107}" type="datetimeyyyy">
              <a:rPr lang="en-US" smtClean="0"/>
              <a:pPr/>
              <a:t>2022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456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065323C-C915-A14D-AABF-87D85579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2</a:t>
            </a:fld>
            <a:endParaRPr lang="x-none"/>
          </a:p>
        </p:txBody>
      </p:sp>
      <p:sp>
        <p:nvSpPr>
          <p:cNvPr id="12" name="Stačiakampis 11"/>
          <p:cNvSpPr/>
          <p:nvPr/>
        </p:nvSpPr>
        <p:spPr>
          <a:xfrm>
            <a:off x="262370" y="1200343"/>
            <a:ext cx="11385132" cy="5146537"/>
          </a:xfrm>
          <a:prstGeom prst="rect">
            <a:avLst/>
          </a:prstGeom>
          <a:noFill/>
          <a:ln>
            <a:noFill/>
          </a:ln>
        </p:spPr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56"/>
            <a:ext cx="12192000" cy="687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94804" y="807868"/>
            <a:ext cx="3009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bg1"/>
                </a:solidFill>
                <a:latin typeface="Times New Roman"/>
                <a:ea typeface="Times New Roman"/>
              </a:rPr>
              <a:t>01 Savivaldybės pagrindinių funkcijų vykdymo programa</a:t>
            </a:r>
            <a:r>
              <a:rPr lang="lt-LT" b="1" dirty="0">
                <a:solidFill>
                  <a:schemeClr val="bg1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 </a:t>
            </a:r>
            <a:endParaRPr lang="lt-LT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lt-LT" dirty="0"/>
          </a:p>
        </p:txBody>
      </p:sp>
      <p:sp>
        <p:nvSpPr>
          <p:cNvPr id="38" name="TextBox 37"/>
          <p:cNvSpPr txBox="1"/>
          <p:nvPr/>
        </p:nvSpPr>
        <p:spPr>
          <a:xfrm>
            <a:off x="1411550" y="1890944"/>
            <a:ext cx="4172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bg1"/>
                </a:solidFill>
                <a:latin typeface="Times New Roman"/>
                <a:ea typeface="Times New Roman"/>
              </a:rPr>
              <a:t>02 Ugdymo kokybės ir mokymosi aplinkos užtikrinimo programa </a:t>
            </a:r>
            <a:endParaRPr lang="lt-LT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lt-LT" dirty="0"/>
          </a:p>
        </p:txBody>
      </p:sp>
      <p:sp>
        <p:nvSpPr>
          <p:cNvPr id="39" name="TextBox 38"/>
          <p:cNvSpPr txBox="1"/>
          <p:nvPr/>
        </p:nvSpPr>
        <p:spPr>
          <a:xfrm>
            <a:off x="2574524" y="2894120"/>
            <a:ext cx="5042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bg1"/>
                </a:solidFill>
                <a:latin typeface="Times New Roman"/>
                <a:ea typeface="Times New Roman"/>
              </a:rPr>
              <a:t>03 Kultūros, sporto, bendruomenės, vaikų ir jaunimo gyvenimo aktyvinimo  programa</a:t>
            </a:r>
            <a:endParaRPr lang="lt-LT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lt-LT" dirty="0"/>
          </a:p>
        </p:txBody>
      </p:sp>
      <p:sp>
        <p:nvSpPr>
          <p:cNvPr id="40" name="TextBox 39"/>
          <p:cNvSpPr txBox="1"/>
          <p:nvPr/>
        </p:nvSpPr>
        <p:spPr>
          <a:xfrm>
            <a:off x="5972691" y="900201"/>
            <a:ext cx="507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lt-LT" b="1" dirty="0">
                <a:solidFill>
                  <a:schemeClr val="bg1"/>
                </a:solidFill>
                <a:latin typeface="Times New Roman"/>
                <a:ea typeface="Times New Roman"/>
              </a:rPr>
              <a:t>04 Socialinės paramos ir sveikatos apsaugos paslaugų kokybės gerinimo programa </a:t>
            </a:r>
            <a:endParaRPr lang="lt-LT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3560" y="1802220"/>
            <a:ext cx="4660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bg1"/>
                </a:solidFill>
                <a:latin typeface="Times New Roman"/>
                <a:ea typeface="Times New Roman"/>
              </a:rPr>
              <a:t>05 Rajono infrastruktūros objektų priežiūros, plėtros ir modernizavimo programa </a:t>
            </a:r>
            <a:endParaRPr lang="lt-LT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lt-LT" dirty="0"/>
          </a:p>
        </p:txBody>
      </p:sp>
      <p:sp>
        <p:nvSpPr>
          <p:cNvPr id="42" name="TextBox 41"/>
          <p:cNvSpPr txBox="1"/>
          <p:nvPr/>
        </p:nvSpPr>
        <p:spPr>
          <a:xfrm>
            <a:off x="8034291" y="2949578"/>
            <a:ext cx="395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chemeClr val="bg1"/>
                </a:solidFill>
                <a:latin typeface="Times New Roman"/>
                <a:ea typeface="Times New Roman"/>
              </a:rPr>
              <a:t>06 Kaimo plėtros, aplinkos apsaugos ir verslo skatinimo programa</a:t>
            </a:r>
            <a:endParaRPr lang="lt-LT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lt-LT" dirty="0"/>
          </a:p>
        </p:txBody>
      </p:sp>
      <p:sp>
        <p:nvSpPr>
          <p:cNvPr id="43" name="TextBox 42"/>
          <p:cNvSpPr txBox="1"/>
          <p:nvPr/>
        </p:nvSpPr>
        <p:spPr>
          <a:xfrm>
            <a:off x="2099568" y="90542"/>
            <a:ext cx="81097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700" b="1" dirty="0" smtClean="0">
                <a:solidFill>
                  <a:schemeClr val="bg1"/>
                </a:solidFill>
              </a:rPr>
              <a:t>2021-2023 m. SVP programos</a:t>
            </a:r>
            <a:endParaRPr lang="lt-LT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>
          <a:xfrm>
            <a:off x="421512" y="275208"/>
            <a:ext cx="8353887" cy="10475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2021 </a:t>
            </a:r>
            <a:r>
              <a:rPr lang="lt-LT" dirty="0"/>
              <a:t>m. asignavimai (tūkst. eurų)</a:t>
            </a:r>
            <a:br>
              <a:rPr lang="lt-LT" dirty="0"/>
            </a:br>
            <a:endParaRPr lang="lt-LT" dirty="0"/>
          </a:p>
        </p:txBody>
      </p:sp>
      <p:pic>
        <p:nvPicPr>
          <p:cNvPr id="5122" name="Diagrama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1" y="1242874"/>
            <a:ext cx="8056663" cy="517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94742" y="90542"/>
            <a:ext cx="9972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06" y="2370339"/>
            <a:ext cx="3311370" cy="302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>
          <a:xfrm>
            <a:off x="896644" y="365125"/>
            <a:ext cx="10934611" cy="886626"/>
          </a:xfrm>
        </p:spPr>
        <p:txBody>
          <a:bodyPr>
            <a:normAutofit fontScale="90000"/>
          </a:bodyPr>
          <a:lstStyle/>
          <a:p>
            <a:r>
              <a:rPr lang="lt-LT" dirty="0"/>
              <a:t>Asignavimų</a:t>
            </a:r>
            <a:r>
              <a:rPr lang="lt-LT" b="1" dirty="0"/>
              <a:t> </a:t>
            </a:r>
            <a:r>
              <a:rPr lang="lt-LT" dirty="0"/>
              <a:t>pasiskirstymas pagal programas 2021 m. (tūkst. eurų)</a:t>
            </a:r>
            <a:br>
              <a:rPr lang="lt-LT" dirty="0"/>
            </a:br>
            <a:endParaRPr lang="lt-LT" dirty="0"/>
          </a:p>
        </p:txBody>
      </p:sp>
      <p:graphicFrame>
        <p:nvGraphicFramePr>
          <p:cNvPr id="8" name="Lentelė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26476"/>
              </p:ext>
            </p:extLst>
          </p:nvPr>
        </p:nvGraphicFramePr>
        <p:xfrm>
          <a:off x="421514" y="1251751"/>
          <a:ext cx="7612777" cy="458141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976366"/>
                <a:gridCol w="1507704"/>
                <a:gridCol w="1437985"/>
                <a:gridCol w="1690722"/>
              </a:tblGrid>
              <a:tr h="766648">
                <a:tc>
                  <a:txBody>
                    <a:bodyPr/>
                    <a:lstStyle/>
                    <a:p>
                      <a:pPr marL="450215">
                        <a:spcAft>
                          <a:spcPts val="0"/>
                        </a:spcAft>
                      </a:pPr>
                      <a:r>
                        <a:rPr lang="lt-LT" sz="1100" noProof="1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lt-LT" sz="1200" noProof="1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0215" algn="ctr">
                        <a:spcAft>
                          <a:spcPts val="0"/>
                        </a:spcAft>
                      </a:pPr>
                      <a:endParaRPr lang="lt-LT" sz="1100" noProof="1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0215" algn="ctr">
                        <a:spcAft>
                          <a:spcPts val="0"/>
                        </a:spcAft>
                      </a:pPr>
                      <a:r>
                        <a:rPr lang="lt-LT" sz="1100" noProof="1" smtClean="0">
                          <a:solidFill>
                            <a:schemeClr val="bg1"/>
                          </a:solidFill>
                          <a:effectLst/>
                        </a:rPr>
                        <a:t>Programos pavadinimas</a:t>
                      </a:r>
                      <a:endParaRPr lang="lt-LT" sz="1200" noProof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noProof="1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noProof="1" smtClean="0">
                          <a:solidFill>
                            <a:schemeClr val="bg1"/>
                          </a:solidFill>
                          <a:effectLst/>
                        </a:rPr>
                        <a:t>Planuoti (patikslinti) asignavimai, tūkst. Eur</a:t>
                      </a:r>
                      <a:endParaRPr lang="lt-LT" sz="1200" noProof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noProof="1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noProof="1" smtClean="0">
                          <a:solidFill>
                            <a:schemeClr val="bg1"/>
                          </a:solidFill>
                          <a:effectLst/>
                        </a:rPr>
                        <a:t>Faktiškai panaudoti asignavimai, tūkst. Eur</a:t>
                      </a:r>
                      <a:endParaRPr lang="lt-LT" sz="1200" noProof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noProof="1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noProof="1" smtClean="0">
                          <a:solidFill>
                            <a:schemeClr val="bg1"/>
                          </a:solidFill>
                          <a:effectLst/>
                        </a:rPr>
                        <a:t>Asignavimų panaudojimas, proc.</a:t>
                      </a:r>
                      <a:endParaRPr lang="lt-LT" sz="1200" noProof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</a:tr>
              <a:tr h="527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100" b="0" dirty="0" smtClean="0">
                          <a:solidFill>
                            <a:schemeClr val="tx1"/>
                          </a:solidFill>
                          <a:effectLst/>
                        </a:rPr>
                        <a:t>01 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 Savivaldybės pagrindinių funkcijų vykdymas</a:t>
                      </a:r>
                      <a:endParaRPr lang="lt-LT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6243,42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6199,85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</a:rPr>
                        <a:t>99,3</a:t>
                      </a:r>
                      <a:endParaRPr lang="lt-LT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100" b="0" dirty="0" smtClean="0">
                          <a:solidFill>
                            <a:schemeClr val="tx1"/>
                          </a:solidFill>
                          <a:effectLst/>
                        </a:rPr>
                        <a:t>02 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 Ugdymo kokybės ir mokymosi aplinkos užtikrinimas</a:t>
                      </a:r>
                      <a:endParaRPr lang="lt-LT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16603,40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16591,40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</a:rPr>
                        <a:t>99,9</a:t>
                      </a:r>
                      <a:endParaRPr lang="lt-LT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100" b="0" dirty="0" smtClean="0">
                          <a:solidFill>
                            <a:schemeClr val="tx1"/>
                          </a:solidFill>
                          <a:effectLst/>
                        </a:rPr>
                        <a:t>03 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 Kultūros, sporto, bendruomenės, vaikų ir jaunimo gyvenimo aktyvinimas</a:t>
                      </a:r>
                      <a:endParaRPr lang="lt-LT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3494,74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3481,64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b="1" dirty="0" smtClean="0">
                          <a:effectLst/>
                        </a:rPr>
                        <a:t>99,6</a:t>
                      </a:r>
                      <a:endParaRPr lang="lt-LT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100" b="0" dirty="0" smtClean="0">
                          <a:solidFill>
                            <a:schemeClr val="tx1"/>
                          </a:solidFill>
                          <a:effectLst/>
                        </a:rPr>
                        <a:t>04 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 Socialinės paramos ir sveikatos apsaugos paslaugų kokybės gerinimas</a:t>
                      </a:r>
                      <a:endParaRPr lang="lt-LT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16170,30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15088,05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93,3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100" b="0" dirty="0" smtClean="0">
                          <a:solidFill>
                            <a:schemeClr val="tx1"/>
                          </a:solidFill>
                          <a:effectLst/>
                        </a:rPr>
                        <a:t>05 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 Rajono infrastruktūros objektų priežiūra, plėtra ir modernizavimas</a:t>
                      </a:r>
                      <a:endParaRPr lang="lt-LT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5214,61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5152,57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98,8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lt-LT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100" b="0" dirty="0" smtClean="0">
                          <a:solidFill>
                            <a:schemeClr val="tx1"/>
                          </a:solidFill>
                          <a:effectLst/>
                        </a:rPr>
                        <a:t>06 </a:t>
                      </a:r>
                      <a:r>
                        <a:rPr lang="lt-LT" sz="1100" b="0" dirty="0">
                          <a:solidFill>
                            <a:schemeClr val="tx1"/>
                          </a:solidFill>
                          <a:effectLst/>
                        </a:rPr>
                        <a:t>Kaimo plėtros, aplinkos apsaugos ir verslo skatinimas</a:t>
                      </a:r>
                      <a:endParaRPr lang="lt-LT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3643,41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3508,03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96,3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100" dirty="0" smtClean="0">
                        <a:solidFill>
                          <a:srgbClr val="3333FF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solidFill>
                            <a:schemeClr val="tx1"/>
                          </a:solidFill>
                          <a:effectLst/>
                        </a:rPr>
                        <a:t>Viso</a:t>
                      </a:r>
                      <a:endParaRPr lang="lt-L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</a:rPr>
                        <a:t> </a:t>
                      </a:r>
                      <a:endParaRPr lang="lt-LT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51369,88</a:t>
                      </a:r>
                      <a:endParaRPr lang="lt-LT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</a:rPr>
                        <a:t> </a:t>
                      </a:r>
                      <a:endParaRPr lang="lt-LT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50021,54</a:t>
                      </a:r>
                      <a:endParaRPr lang="lt-LT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>
                          <a:effectLst/>
                        </a:rPr>
                        <a:t> </a:t>
                      </a:r>
                      <a:endParaRPr lang="lt-LT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100" dirty="0" smtClean="0">
                          <a:effectLst/>
                        </a:rPr>
                        <a:t>97,9</a:t>
                      </a:r>
                      <a:endParaRPr lang="lt-LT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52194" y="0"/>
            <a:ext cx="656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sp>
        <p:nvSpPr>
          <p:cNvPr id="10" name="TextBox 9"/>
          <p:cNvSpPr txBox="1"/>
          <p:nvPr/>
        </p:nvSpPr>
        <p:spPr>
          <a:xfrm>
            <a:off x="8423569" y="2137578"/>
            <a:ext cx="1165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/>
              <a:t>2020 m. </a:t>
            </a:r>
            <a:r>
              <a:rPr lang="lt-LT" sz="1600" b="1" dirty="0" smtClean="0"/>
              <a:t>48,07 </a:t>
            </a:r>
          </a:p>
          <a:p>
            <a:r>
              <a:rPr lang="lt-LT" sz="1600" dirty="0" smtClean="0"/>
              <a:t>mln. </a:t>
            </a:r>
            <a:r>
              <a:rPr lang="lt-LT" sz="1600" dirty="0" err="1" smtClean="0"/>
              <a:t>Eur</a:t>
            </a:r>
            <a:endParaRPr lang="lt-LT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81849" y="2137577"/>
            <a:ext cx="1349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/>
              <a:t>2021 m.</a:t>
            </a:r>
          </a:p>
          <a:p>
            <a:r>
              <a:rPr lang="lt-LT" sz="1600" b="1" dirty="0" smtClean="0"/>
              <a:t>50,02 </a:t>
            </a:r>
          </a:p>
          <a:p>
            <a:r>
              <a:rPr lang="lt-LT" sz="1600" dirty="0" smtClean="0"/>
              <a:t>mln. </a:t>
            </a:r>
            <a:r>
              <a:rPr lang="lt-LT" sz="1600" dirty="0" err="1" smtClean="0"/>
              <a:t>Eur</a:t>
            </a:r>
            <a:endParaRPr lang="lt-LT" sz="1600" dirty="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45" y="3214191"/>
            <a:ext cx="3596109" cy="26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dyklė dešinėn 11"/>
          <p:cNvSpPr/>
          <p:nvPr/>
        </p:nvSpPr>
        <p:spPr>
          <a:xfrm>
            <a:off x="9454894" y="2365623"/>
            <a:ext cx="843717" cy="374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53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>
          <a:xfrm>
            <a:off x="421513" y="365125"/>
            <a:ext cx="6880196" cy="762339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400" dirty="0"/>
              <a:t>Programų priemonių įgyvendinimas </a:t>
            </a:r>
            <a:r>
              <a:rPr lang="lt-LT" sz="2400" dirty="0" smtClean="0"/>
              <a:t>2021 m. (proc</a:t>
            </a:r>
            <a:r>
              <a:rPr lang="lt-LT" sz="2400" dirty="0"/>
              <a:t>.)</a:t>
            </a:r>
            <a:br>
              <a:rPr lang="lt-LT" sz="2400" dirty="0"/>
            </a:br>
            <a:endParaRPr lang="lt-LT" sz="2400" dirty="0"/>
          </a:p>
        </p:txBody>
      </p:sp>
      <p:pic>
        <p:nvPicPr>
          <p:cNvPr id="7170" name="Diagrama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2" y="1127464"/>
            <a:ext cx="6880196" cy="441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10151" y="133165"/>
            <a:ext cx="8818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82" y="1185168"/>
            <a:ext cx="858838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67960" y="1127464"/>
            <a:ext cx="126062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smtClean="0"/>
              <a:t>2020 m. </a:t>
            </a:r>
          </a:p>
          <a:p>
            <a:r>
              <a:rPr lang="lt-LT" dirty="0" smtClean="0"/>
              <a:t>87,0 proc.</a:t>
            </a:r>
            <a:endParaRPr lang="lt-LT" dirty="0"/>
          </a:p>
        </p:txBody>
      </p:sp>
      <p:sp>
        <p:nvSpPr>
          <p:cNvPr id="9" name="TextBox 8"/>
          <p:cNvSpPr txBox="1"/>
          <p:nvPr/>
        </p:nvSpPr>
        <p:spPr>
          <a:xfrm>
            <a:off x="10360239" y="1127463"/>
            <a:ext cx="136420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 smtClean="0"/>
              <a:t>2021 m.</a:t>
            </a:r>
          </a:p>
          <a:p>
            <a:r>
              <a:rPr lang="lt-LT" dirty="0" smtClean="0"/>
              <a:t>93,7 proc.</a:t>
            </a:r>
            <a:endParaRPr lang="lt-LT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71" y="1997476"/>
            <a:ext cx="3452660" cy="354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7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842238"/>
          </a:xfrm>
        </p:spPr>
        <p:txBody>
          <a:bodyPr>
            <a:normAutofit/>
          </a:bodyPr>
          <a:lstStyle/>
          <a:p>
            <a:pPr algn="ctr"/>
            <a:r>
              <a:rPr lang="lt-LT" sz="3200" dirty="0">
                <a:latin typeface="+mj-lt"/>
                <a:cs typeface="Times New Roman" panose="02020603050405020304" pitchFamily="18" charset="0"/>
              </a:rPr>
              <a:t>Savivaldybės pagrindinių funkcijų vykdymo programa Nr. 1</a:t>
            </a:r>
            <a:endParaRPr lang="lt-LT" dirty="0">
              <a:latin typeface="+mj-lt"/>
            </a:endParaRPr>
          </a:p>
        </p:txBody>
      </p:sp>
      <p:graphicFrame>
        <p:nvGraphicFramePr>
          <p:cNvPr id="9" name="Lentelė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86842"/>
              </p:ext>
            </p:extLst>
          </p:nvPr>
        </p:nvGraphicFramePr>
        <p:xfrm>
          <a:off x="843379" y="5299969"/>
          <a:ext cx="10333608" cy="976544"/>
        </p:xfrm>
        <a:graphic>
          <a:graphicData uri="http://schemas.openxmlformats.org/drawingml/2006/table">
            <a:tbl>
              <a:tblPr firstRow="1" firstCol="1" bandRow="1"/>
              <a:tblGrid>
                <a:gridCol w="2071534"/>
                <a:gridCol w="2165663"/>
                <a:gridCol w="2131691"/>
                <a:gridCol w="1857799"/>
                <a:gridCol w="2106921"/>
              </a:tblGrid>
              <a:tr h="558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Viso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priemonių programoje   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Iš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jų įvykdyta ≥100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Iš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jų įvykdyta </a:t>
                      </a:r>
                      <a:r>
                        <a:rPr lang="lt-LT" sz="1050" b="1" dirty="0">
                          <a:solidFill>
                            <a:srgbClr val="4D5156"/>
                          </a:solidFill>
                          <a:effectLst/>
                          <a:latin typeface="Calibri"/>
                          <a:ea typeface="Times New Roman"/>
                        </a:rPr>
                        <a:t>&lt;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100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Neįvykdyta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(0 proc.)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Priemonių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įvykdymo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5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38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22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Calibri"/>
                          <a:ea typeface="Times New Roman"/>
                        </a:rPr>
                        <a:t>11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5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Calibri"/>
                          <a:ea typeface="Times New Roman"/>
                        </a:rPr>
                        <a:t>86,8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1435" y="1699177"/>
            <a:ext cx="3311373" cy="230832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lt-LT" b="1" dirty="0" smtClean="0"/>
              <a:t>Efekto vertinimo kriterijus</a:t>
            </a:r>
          </a:p>
          <a:p>
            <a:r>
              <a:rPr lang="lt-LT" dirty="0"/>
              <a:t>Savivaldybės gyventojų teigiamos nuomonės apie savivaldybės administracijos darbą dalis nuo visų vertinime dalyvavusių skaičiaus, proc</a:t>
            </a:r>
            <a:r>
              <a:rPr lang="lt-LT" dirty="0" smtClean="0"/>
              <a:t>.</a:t>
            </a:r>
          </a:p>
          <a:p>
            <a:r>
              <a:rPr lang="lt-LT" dirty="0" smtClean="0">
                <a:solidFill>
                  <a:srgbClr val="3333FF"/>
                </a:solidFill>
              </a:rPr>
              <a:t>Planas – 50 proc</a:t>
            </a:r>
            <a:r>
              <a:rPr lang="lt-LT" dirty="0">
                <a:solidFill>
                  <a:srgbClr val="3333FF"/>
                </a:solidFill>
              </a:rPr>
              <a:t>.</a:t>
            </a:r>
            <a:endParaRPr lang="lt-LT" dirty="0" smtClean="0">
              <a:solidFill>
                <a:srgbClr val="3333FF"/>
              </a:solidFill>
            </a:endParaRPr>
          </a:p>
          <a:p>
            <a:r>
              <a:rPr lang="lt-LT" dirty="0" smtClean="0">
                <a:solidFill>
                  <a:srgbClr val="3333FF"/>
                </a:solidFill>
              </a:rPr>
              <a:t>Faktas – 87 proc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13" name="TextBox 12"/>
          <p:cNvSpPr txBox="1"/>
          <p:nvPr/>
        </p:nvSpPr>
        <p:spPr>
          <a:xfrm>
            <a:off x="4216892" y="2272683"/>
            <a:ext cx="3071675" cy="28623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lt-LT" b="1" dirty="0" smtClean="0"/>
              <a:t>Rezultato vertinimo kriterijus</a:t>
            </a:r>
          </a:p>
          <a:p>
            <a:r>
              <a:rPr lang="lt-LT" dirty="0"/>
              <a:t>Savivaldybės administracijos ir seniūnijų valstybės tarnautojų ir darbuotojų veiklos įvertinimo „labai gerai“ ir „gerai“ dalis, proc</a:t>
            </a:r>
            <a:r>
              <a:rPr lang="lt-LT" dirty="0" smtClean="0"/>
              <a:t>.</a:t>
            </a:r>
          </a:p>
          <a:p>
            <a:r>
              <a:rPr lang="lt-LT" dirty="0" smtClean="0">
                <a:solidFill>
                  <a:srgbClr val="3333FF"/>
                </a:solidFill>
              </a:rPr>
              <a:t>Planas – 85 proc.</a:t>
            </a:r>
          </a:p>
          <a:p>
            <a:r>
              <a:rPr lang="lt-LT" dirty="0" smtClean="0">
                <a:solidFill>
                  <a:srgbClr val="3333FF"/>
                </a:solidFill>
              </a:rPr>
              <a:t>Faktas – 95,4 proc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62" y="1699177"/>
            <a:ext cx="342582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1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780094"/>
          </a:xfrm>
        </p:spPr>
        <p:txBody>
          <a:bodyPr>
            <a:normAutofit/>
          </a:bodyPr>
          <a:lstStyle/>
          <a:p>
            <a:pPr algn="ctr"/>
            <a:r>
              <a:rPr lang="lt-LT" sz="2800" dirty="0">
                <a:latin typeface="+mj-lt"/>
                <a:cs typeface="Times New Roman" panose="02020603050405020304" pitchFamily="18" charset="0"/>
              </a:rPr>
              <a:t>Ugdymo kokybės ir mokymosi aplinkos užtikrinimo programa Nr. 2 </a:t>
            </a:r>
            <a:endParaRPr lang="lt-LT" sz="2800" dirty="0">
              <a:latin typeface="+mj-lt"/>
            </a:endParaRPr>
          </a:p>
        </p:txBody>
      </p:sp>
      <p:graphicFrame>
        <p:nvGraphicFramePr>
          <p:cNvPr id="8" name="Lentelė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243823"/>
              </p:ext>
            </p:extLst>
          </p:nvPr>
        </p:nvGraphicFramePr>
        <p:xfrm>
          <a:off x="621435" y="5246702"/>
          <a:ext cx="10360242" cy="1038948"/>
        </p:xfrm>
        <a:graphic>
          <a:graphicData uri="http://schemas.openxmlformats.org/drawingml/2006/table">
            <a:tbl>
              <a:tblPr firstRow="1" firstCol="1" bandRow="1"/>
              <a:tblGrid>
                <a:gridCol w="2076874"/>
                <a:gridCol w="2171245"/>
                <a:gridCol w="2137185"/>
                <a:gridCol w="1862587"/>
                <a:gridCol w="2112351"/>
              </a:tblGrid>
              <a:tr h="495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Viso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priemonių </a:t>
                      </a: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programoje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   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Iš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jų įvykdyta ≥100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Iš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jų įvykdyta </a:t>
                      </a:r>
                      <a:r>
                        <a:rPr lang="lt-LT" sz="1050" b="1" dirty="0">
                          <a:solidFill>
                            <a:srgbClr val="4D5156"/>
                          </a:solidFill>
                          <a:effectLst/>
                          <a:latin typeface="Calibri"/>
                          <a:ea typeface="Times New Roman"/>
                        </a:rPr>
                        <a:t>&lt;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100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Neįvykdyta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(0 proc.)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Priemonių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įvykdymo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03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24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18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Calibri"/>
                          <a:ea typeface="Times New Roman"/>
                        </a:rPr>
                        <a:t>5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1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Calibri"/>
                          <a:ea typeface="Times New Roman"/>
                        </a:rPr>
                        <a:t>95,8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1435" y="1699177"/>
            <a:ext cx="3311373" cy="175432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lt-LT" b="1" dirty="0" smtClean="0"/>
              <a:t>Efekto vertinimo kriterijus</a:t>
            </a:r>
          </a:p>
          <a:p>
            <a:r>
              <a:rPr lang="lt-LT" dirty="0"/>
              <a:t>1-8 klasių mokinių, besimokančių jungtinėse klasėse, pokytis, proc. </a:t>
            </a:r>
            <a:endParaRPr lang="lt-LT" dirty="0" smtClean="0"/>
          </a:p>
          <a:p>
            <a:r>
              <a:rPr lang="lt-LT" dirty="0" smtClean="0">
                <a:solidFill>
                  <a:srgbClr val="3333FF"/>
                </a:solidFill>
              </a:rPr>
              <a:t>Planas – 59 proc</a:t>
            </a:r>
            <a:r>
              <a:rPr lang="lt-LT" dirty="0">
                <a:solidFill>
                  <a:srgbClr val="3333FF"/>
                </a:solidFill>
              </a:rPr>
              <a:t>.</a:t>
            </a:r>
            <a:endParaRPr lang="lt-LT" dirty="0" smtClean="0">
              <a:solidFill>
                <a:srgbClr val="3333FF"/>
              </a:solidFill>
            </a:endParaRPr>
          </a:p>
          <a:p>
            <a:r>
              <a:rPr lang="lt-LT" dirty="0" smtClean="0">
                <a:solidFill>
                  <a:srgbClr val="3333FF"/>
                </a:solidFill>
              </a:rPr>
              <a:t>Faktas – 44,8 proc.</a:t>
            </a:r>
            <a:endParaRPr lang="lt-LT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7711" y="2938508"/>
            <a:ext cx="3071675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lt-LT" b="1" dirty="0" smtClean="0"/>
              <a:t>Rezultato vertinimo kriterijus</a:t>
            </a:r>
          </a:p>
          <a:p>
            <a:r>
              <a:rPr lang="lt-LT" dirty="0"/>
              <a:t>Savivaldybės biudžeto dalis, tenkanti švietimui, proc</a:t>
            </a:r>
            <a:r>
              <a:rPr lang="lt-LT" dirty="0" smtClean="0"/>
              <a:t>.</a:t>
            </a:r>
          </a:p>
          <a:p>
            <a:r>
              <a:rPr lang="lt-LT" dirty="0" smtClean="0">
                <a:solidFill>
                  <a:srgbClr val="3333FF"/>
                </a:solidFill>
              </a:rPr>
              <a:t>Planas – 49 proc.</a:t>
            </a:r>
          </a:p>
          <a:p>
            <a:r>
              <a:rPr lang="lt-LT" dirty="0" smtClean="0">
                <a:solidFill>
                  <a:srgbClr val="3333FF"/>
                </a:solidFill>
              </a:rPr>
              <a:t>Faktas – 44,5 proc.</a:t>
            </a:r>
            <a:endParaRPr lang="lt-LT" dirty="0">
              <a:solidFill>
                <a:srgbClr val="3333FF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69" y="1699176"/>
            <a:ext cx="341947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1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>
          <a:xfrm>
            <a:off x="421512" y="311858"/>
            <a:ext cx="11409744" cy="1144588"/>
          </a:xfrm>
        </p:spPr>
        <p:txBody>
          <a:bodyPr>
            <a:normAutofit/>
          </a:bodyPr>
          <a:lstStyle/>
          <a:p>
            <a:pPr algn="ctr"/>
            <a:r>
              <a:rPr lang="lt-LT" sz="2800" dirty="0">
                <a:latin typeface="+mj-lt"/>
                <a:cs typeface="Times New Roman" panose="02020603050405020304" pitchFamily="18" charset="0"/>
              </a:rPr>
              <a:t>Kultūros, sporto, bendruomenės, vaikų ir jaunimo gyvenimo aktyvinimo programa Nr. 3 </a:t>
            </a:r>
            <a:endParaRPr lang="lt-LT" sz="2800" dirty="0">
              <a:latin typeface="+mj-lt"/>
            </a:endParaRPr>
          </a:p>
        </p:txBody>
      </p:sp>
      <p:graphicFrame>
        <p:nvGraphicFramePr>
          <p:cNvPr id="8" name="Lentelė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24378"/>
              </p:ext>
            </p:extLst>
          </p:nvPr>
        </p:nvGraphicFramePr>
        <p:xfrm>
          <a:off x="425774" y="5305866"/>
          <a:ext cx="10711086" cy="962632"/>
        </p:xfrm>
        <a:graphic>
          <a:graphicData uri="http://schemas.openxmlformats.org/drawingml/2006/table">
            <a:tbl>
              <a:tblPr firstRow="1" firstCol="1" bandRow="1"/>
              <a:tblGrid>
                <a:gridCol w="2147206"/>
                <a:gridCol w="2244772"/>
                <a:gridCol w="2209560"/>
                <a:gridCol w="1925663"/>
                <a:gridCol w="2183885"/>
              </a:tblGrid>
              <a:tr h="485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Viso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priemonių programoje   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Iš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jų įvykdyta ≥100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Iš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jų įvykdyta </a:t>
                      </a:r>
                      <a:r>
                        <a:rPr lang="lt-LT" sz="1050" b="1" dirty="0">
                          <a:solidFill>
                            <a:srgbClr val="4D5156"/>
                          </a:solidFill>
                          <a:effectLst/>
                          <a:latin typeface="Calibri"/>
                          <a:ea typeface="Times New Roman"/>
                        </a:rPr>
                        <a:t>&lt;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100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Neįvykdyta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(0 proc.)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Priemonių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įvykdymo proc</a:t>
                      </a: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Calibri"/>
                          <a:ea typeface="Times New Roman"/>
                        </a:rPr>
                        <a:t>27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Calibri"/>
                          <a:ea typeface="Times New Roman"/>
                        </a:rPr>
                        <a:t>22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Calibri"/>
                          <a:ea typeface="Times New Roman"/>
                        </a:rPr>
                        <a:t>3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Calibri"/>
                          <a:ea typeface="Times New Roman"/>
                        </a:rPr>
                        <a:t>2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smtClean="0">
                          <a:effectLst/>
                          <a:latin typeface="Calibri"/>
                          <a:ea typeface="Times New Roman"/>
                        </a:rPr>
                        <a:t>92,6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22" y="1674933"/>
            <a:ext cx="341947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2658" y="1160212"/>
            <a:ext cx="3311373" cy="397031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lt-LT" b="1" dirty="0" smtClean="0"/>
              <a:t>Efekto vertinimo kriterijus</a:t>
            </a:r>
          </a:p>
          <a:p>
            <a:r>
              <a:rPr lang="lt-LT" dirty="0" smtClean="0"/>
              <a:t>1. Kultūros </a:t>
            </a:r>
            <a:r>
              <a:rPr lang="lt-LT" dirty="0"/>
              <a:t>renginiuose dalyvavusių ir turistinius objektus lankiusiųjų asmenų skaičiaus pokytis (lyginant su ankstesniais metais), proc</a:t>
            </a:r>
            <a:r>
              <a:rPr lang="lt-LT" dirty="0" smtClean="0"/>
              <a:t>.</a:t>
            </a:r>
          </a:p>
          <a:p>
            <a:r>
              <a:rPr lang="lt-LT" dirty="0" smtClean="0">
                <a:solidFill>
                  <a:srgbClr val="3333FF"/>
                </a:solidFill>
              </a:rPr>
              <a:t>Planas – 0,5 proc</a:t>
            </a:r>
            <a:r>
              <a:rPr lang="lt-LT" dirty="0">
                <a:solidFill>
                  <a:srgbClr val="3333FF"/>
                </a:solidFill>
              </a:rPr>
              <a:t>.</a:t>
            </a:r>
            <a:endParaRPr lang="lt-LT" dirty="0" smtClean="0">
              <a:solidFill>
                <a:srgbClr val="3333FF"/>
              </a:solidFill>
            </a:endParaRPr>
          </a:p>
          <a:p>
            <a:r>
              <a:rPr lang="lt-LT" dirty="0" smtClean="0">
                <a:solidFill>
                  <a:srgbClr val="3333FF"/>
                </a:solidFill>
              </a:rPr>
              <a:t>Faktas – 8,7 proc.</a:t>
            </a:r>
          </a:p>
          <a:p>
            <a:r>
              <a:rPr lang="lt-LT" dirty="0" smtClean="0"/>
              <a:t>2. Sportinėje </a:t>
            </a:r>
            <a:r>
              <a:rPr lang="lt-LT" dirty="0"/>
              <a:t>veikloje dalyvavusių asmenų skaičiaus pokytis (lyginant su ankstesniais metais), proc</a:t>
            </a:r>
            <a:r>
              <a:rPr lang="lt-LT" dirty="0" smtClean="0"/>
              <a:t>.</a:t>
            </a:r>
          </a:p>
          <a:p>
            <a:r>
              <a:rPr lang="lt-LT" dirty="0" smtClean="0">
                <a:solidFill>
                  <a:srgbClr val="3333FF"/>
                </a:solidFill>
              </a:rPr>
              <a:t>Planas – 1 proc.</a:t>
            </a:r>
          </a:p>
          <a:p>
            <a:r>
              <a:rPr lang="lt-LT" dirty="0" smtClean="0">
                <a:solidFill>
                  <a:srgbClr val="3333FF"/>
                </a:solidFill>
              </a:rPr>
              <a:t>Faktas – 165 proc.</a:t>
            </a:r>
            <a:endParaRPr lang="lt-LT" dirty="0">
              <a:solidFill>
                <a:srgbClr val="33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6891" y="2068496"/>
            <a:ext cx="3071675" cy="23083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lt-LT" b="1" dirty="0" smtClean="0"/>
              <a:t>Rezultato vertinimo kriterijus</a:t>
            </a:r>
          </a:p>
          <a:p>
            <a:r>
              <a:rPr lang="lt-LT" dirty="0"/>
              <a:t>Organizuotų kultūros ir sporto renginių skaičiaus pokytis (lyginant su ankstesniais metais), proc</a:t>
            </a:r>
            <a:r>
              <a:rPr lang="lt-LT" dirty="0" smtClean="0"/>
              <a:t>.</a:t>
            </a:r>
          </a:p>
          <a:p>
            <a:r>
              <a:rPr lang="lt-LT" dirty="0" smtClean="0">
                <a:solidFill>
                  <a:srgbClr val="3333FF"/>
                </a:solidFill>
              </a:rPr>
              <a:t>Planas – 0,5 proc.</a:t>
            </a:r>
          </a:p>
          <a:p>
            <a:r>
              <a:rPr lang="lt-LT" dirty="0" smtClean="0">
                <a:solidFill>
                  <a:srgbClr val="3333FF"/>
                </a:solidFill>
              </a:rPr>
              <a:t>Faktas – -7,7 proc.</a:t>
            </a:r>
            <a:endParaRPr lang="lt-LT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>
          <a:xfrm>
            <a:off x="464428" y="303221"/>
            <a:ext cx="11409744" cy="1144588"/>
          </a:xfrm>
        </p:spPr>
        <p:txBody>
          <a:bodyPr/>
          <a:lstStyle/>
          <a:p>
            <a:pPr algn="ctr"/>
            <a:r>
              <a:rPr lang="lt-LT" sz="3200" dirty="0">
                <a:latin typeface="+mj-lt"/>
                <a:cs typeface="Times New Roman" panose="02020603050405020304" pitchFamily="18" charset="0"/>
              </a:rPr>
              <a:t>Socialinės paramos ir sveikatos apsaugos paslaugų kokybės gerinimo programa Nr. 4</a:t>
            </a:r>
            <a:endParaRPr lang="lt-LT" dirty="0">
              <a:latin typeface="+mj-lt"/>
            </a:endParaRPr>
          </a:p>
        </p:txBody>
      </p:sp>
      <p:graphicFrame>
        <p:nvGraphicFramePr>
          <p:cNvPr id="7" name="Lentelė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23397"/>
              </p:ext>
            </p:extLst>
          </p:nvPr>
        </p:nvGraphicFramePr>
        <p:xfrm>
          <a:off x="464427" y="5172371"/>
          <a:ext cx="10961133" cy="941033"/>
        </p:xfrm>
        <a:graphic>
          <a:graphicData uri="http://schemas.openxmlformats.org/drawingml/2006/table">
            <a:tbl>
              <a:tblPr firstRow="1" firstCol="1" bandRow="1"/>
              <a:tblGrid>
                <a:gridCol w="2197331"/>
                <a:gridCol w="2297176"/>
                <a:gridCol w="2261142"/>
                <a:gridCol w="1864016"/>
                <a:gridCol w="2341468"/>
              </a:tblGrid>
              <a:tr h="502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Viso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priemonių programoje   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Iš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jų įvykdyta ≥100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Iš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jų įvykdyta </a:t>
                      </a:r>
                      <a:r>
                        <a:rPr lang="lt-LT" sz="1050" b="1" dirty="0">
                          <a:solidFill>
                            <a:srgbClr val="4D5156"/>
                          </a:solidFill>
                          <a:effectLst/>
                          <a:latin typeface="Calibri"/>
                          <a:ea typeface="Times New Roman"/>
                        </a:rPr>
                        <a:t>&lt;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100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Neįvykdyta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(0 proc.)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lt-LT" sz="12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b="1" dirty="0" smtClean="0">
                          <a:effectLst/>
                          <a:latin typeface="Calibri"/>
                          <a:ea typeface="Times New Roman"/>
                        </a:rPr>
                        <a:t>Priemonių </a:t>
                      </a:r>
                      <a:r>
                        <a:rPr lang="lt-LT" sz="1200" b="1" dirty="0">
                          <a:effectLst/>
                          <a:latin typeface="Calibri"/>
                          <a:ea typeface="Times New Roman"/>
                        </a:rPr>
                        <a:t>įvykdymo proc.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45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34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9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Calibri"/>
                          <a:ea typeface="Times New Roman"/>
                        </a:rPr>
                        <a:t>2</a:t>
                      </a:r>
                      <a:endParaRPr lang="lt-L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Calibri"/>
                          <a:ea typeface="Times New Roman"/>
                        </a:rPr>
                        <a:t>95,6</a:t>
                      </a:r>
                      <a:endParaRPr lang="lt-L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09855" y="2396970"/>
            <a:ext cx="3071675" cy="20313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lt-LT" b="1" dirty="0" smtClean="0"/>
              <a:t>Rezultato vertinimo kriterijus</a:t>
            </a:r>
          </a:p>
          <a:p>
            <a:r>
              <a:rPr lang="lt-LT" dirty="0"/>
              <a:t>Savivaldybės biudžeto dalis tenkanti socialinei  paramai ir sveikatos priežiūrai, proc</a:t>
            </a:r>
            <a:r>
              <a:rPr lang="lt-LT" dirty="0" smtClean="0"/>
              <a:t>.</a:t>
            </a:r>
          </a:p>
          <a:p>
            <a:r>
              <a:rPr lang="lt-LT" dirty="0" smtClean="0">
                <a:solidFill>
                  <a:srgbClr val="3333FF"/>
                </a:solidFill>
              </a:rPr>
              <a:t>Planas – 19 proc.</a:t>
            </a:r>
          </a:p>
          <a:p>
            <a:r>
              <a:rPr lang="lt-LT" dirty="0" smtClean="0">
                <a:solidFill>
                  <a:srgbClr val="3333FF"/>
                </a:solidFill>
              </a:rPr>
              <a:t>Faktas – 20,9 proc.</a:t>
            </a:r>
            <a:endParaRPr lang="lt-LT" dirty="0">
              <a:solidFill>
                <a:srgbClr val="3333FF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49" y="1810401"/>
            <a:ext cx="341947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1435" y="1699177"/>
            <a:ext cx="3311373" cy="147732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lt-LT" b="1" dirty="0" smtClean="0"/>
              <a:t>Efekto vertinimo kriterijus</a:t>
            </a:r>
          </a:p>
          <a:p>
            <a:r>
              <a:rPr lang="en-US" dirty="0" err="1"/>
              <a:t>Socialinės</a:t>
            </a:r>
            <a:r>
              <a:rPr lang="en-US" dirty="0"/>
              <a:t> paramos </a:t>
            </a:r>
            <a:r>
              <a:rPr lang="en-US" dirty="0" err="1"/>
              <a:t>tikslingumas</a:t>
            </a:r>
            <a:r>
              <a:rPr lang="en-US" dirty="0"/>
              <a:t>, proc</a:t>
            </a:r>
            <a:r>
              <a:rPr lang="en-US" dirty="0" smtClean="0"/>
              <a:t>.</a:t>
            </a:r>
            <a:endParaRPr lang="lt-LT" dirty="0" smtClean="0"/>
          </a:p>
          <a:p>
            <a:r>
              <a:rPr lang="lt-LT" dirty="0" smtClean="0">
                <a:solidFill>
                  <a:srgbClr val="3333FF"/>
                </a:solidFill>
              </a:rPr>
              <a:t>Planas – 100 proc</a:t>
            </a:r>
            <a:r>
              <a:rPr lang="lt-LT" dirty="0">
                <a:solidFill>
                  <a:srgbClr val="3333FF"/>
                </a:solidFill>
              </a:rPr>
              <a:t>.</a:t>
            </a:r>
            <a:endParaRPr lang="lt-LT" dirty="0" smtClean="0">
              <a:solidFill>
                <a:srgbClr val="3333FF"/>
              </a:solidFill>
            </a:endParaRPr>
          </a:p>
          <a:p>
            <a:r>
              <a:rPr lang="lt-LT" dirty="0" smtClean="0">
                <a:solidFill>
                  <a:srgbClr val="3333FF"/>
                </a:solidFill>
              </a:rPr>
              <a:t>Faktas – 100 proc.</a:t>
            </a:r>
            <a:endParaRPr lang="lt-LT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kiski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D2"/>
      </a:accent1>
      <a:accent2>
        <a:srgbClr val="FF1D5A"/>
      </a:accent2>
      <a:accent3>
        <a:srgbClr val="FFCC37"/>
      </a:accent3>
      <a:accent4>
        <a:srgbClr val="668EE4"/>
      </a:accent4>
      <a:accent5>
        <a:srgbClr val="FFA4BD"/>
      </a:accent5>
      <a:accent6>
        <a:srgbClr val="FFEBAE"/>
      </a:accent6>
      <a:hlink>
        <a:srgbClr val="0044D2"/>
      </a:hlink>
      <a:folHlink>
        <a:srgbClr val="668EE4"/>
      </a:folHlink>
    </a:clrScheme>
    <a:fontScheme name="Rokiškis">
      <a:majorFont>
        <a:latin typeface="Antipo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987</Words>
  <Application>Microsoft Office PowerPoint</Application>
  <PresentationFormat>Pasirinktinai</PresentationFormat>
  <Paragraphs>250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Office Theme</vt:lpstr>
      <vt:lpstr>PowerPoint pristatymas</vt:lpstr>
      <vt:lpstr>PowerPoint pristatymas</vt:lpstr>
      <vt:lpstr>  2021 m. asignavimai (tūkst. eurų) </vt:lpstr>
      <vt:lpstr>Asignavimų pasiskirstymas pagal programas 2021 m. (tūkst. eurų) </vt:lpstr>
      <vt:lpstr>Programų priemonių įgyvendinimas 2021 m. (proc.) </vt:lpstr>
      <vt:lpstr>Savivaldybės pagrindinių funkcijų vykdymo programa Nr. 1</vt:lpstr>
      <vt:lpstr>Ugdymo kokybės ir mokymosi aplinkos užtikrinimo programa Nr. 2 </vt:lpstr>
      <vt:lpstr>Kultūros, sporto, bendruomenės, vaikų ir jaunimo gyvenimo aktyvinimo programa Nr. 3 </vt:lpstr>
      <vt:lpstr>Socialinės paramos ir sveikatos apsaugos paslaugų kokybės gerinimo programa Nr. 4</vt:lpstr>
      <vt:lpstr>Rajono infrastruktūros objektų priežiūros, plėtros ir modernizavimo programa Nr. 5</vt:lpstr>
      <vt:lpstr>Kaimo plėtros, aplinkos apsaugos ir verslo skatinimo programa Nr. 6</vt:lpstr>
      <vt:lpstr>Išvados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EZCO Creative</dc:creator>
  <cp:lastModifiedBy>Agnė Grizevičiūtė</cp:lastModifiedBy>
  <cp:revision>44</cp:revision>
  <dcterms:created xsi:type="dcterms:W3CDTF">2021-12-08T13:44:32Z</dcterms:created>
  <dcterms:modified xsi:type="dcterms:W3CDTF">2022-05-12T10:55:31Z</dcterms:modified>
</cp:coreProperties>
</file>